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59" r:id="rId6"/>
    <p:sldId id="260" r:id="rId7"/>
    <p:sldId id="263" r:id="rId8"/>
    <p:sldId id="261" r:id="rId9"/>
    <p:sldId id="262" r:id="rId10"/>
    <p:sldId id="264" r:id="rId11"/>
    <p:sldId id="265" r:id="rId12"/>
  </p:sldIdLst>
  <p:sldSz cx="14630400" cy="8229600"/>
  <p:notesSz cx="8229600" cy="14630400"/>
  <p:embeddedFontLst>
    <p:embeddedFont>
      <p:font typeface="Tomorrow" panose="020B0604020202020204" charset="0"/>
      <p:regular r:id="rId14"/>
    </p:embeddedFont>
    <p:embeddedFont>
      <p:font typeface="Tomorrow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1D1D1D"/>
    <a:srgbClr val="111111"/>
    <a:srgbClr val="222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3508FD-3D43-421C-973C-11CDADD2B01C}" v="11" dt="2025-05-17T13:45:25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4" d="100"/>
          <a:sy n="54" d="100"/>
        </p:scale>
        <p:origin x="7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3038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D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D1D1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AI-Powered Urdu Conversational Agent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793790" y="4812148"/>
            <a:ext cx="7556421" cy="1909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Group Members :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C9C9C0"/>
              </a:solidFill>
              <a:latin typeface="Tomorrow" pitchFamily="34" charset="0"/>
              <a:ea typeface="Tomorrow" pitchFamily="34" charset="-122"/>
              <a:cs typeface="Tomorrow" pitchFamily="34" charset="-120"/>
            </a:endParaRP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Syed Muhammad Saad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</a:rPr>
              <a:t>Muhammad Huzaifa</a:t>
            </a:r>
          </a:p>
          <a:p>
            <a:pPr marL="285750" indent="-285750" algn="l">
              <a:lnSpc>
                <a:spcPts val="2850"/>
              </a:lnSpc>
              <a:buFont typeface="Arial" panose="020B0604020202020204" pitchFamily="34" charset="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</a:rPr>
              <a:t>Zubair Ahmed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C9C9C0"/>
              </a:solidFill>
              <a:latin typeface="Tomorrow" pitchFamily="34" charset="0"/>
              <a:ea typeface="Tomorrow" pitchFamily="34" charset="-122"/>
              <a:cs typeface="Tomorrow" pitchFamily="34" charset="-12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F855C5-BC4E-F036-92EF-4093989C60BA}"/>
              </a:ext>
            </a:extLst>
          </p:cNvPr>
          <p:cNvSpPr/>
          <p:nvPr/>
        </p:nvSpPr>
        <p:spPr>
          <a:xfrm>
            <a:off x="11125200" y="7772400"/>
            <a:ext cx="3505200" cy="342900"/>
          </a:xfrm>
          <a:prstGeom prst="rect">
            <a:avLst/>
          </a:prstGeom>
          <a:solidFill>
            <a:srgbClr val="1C1C1C"/>
          </a:solidFill>
          <a:ln>
            <a:solidFill>
              <a:srgbClr val="1C1C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wearing headphones&#10;&#10;AI-generated content may be incorrect.">
            <a:extLst>
              <a:ext uri="{FF2B5EF4-FFF2-40B4-BE49-F238E27FC236}">
                <a16:creationId xmlns:a16="http://schemas.microsoft.com/office/drawing/2014/main" id="{B60662E8-7C02-1191-4EED-45768A2180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89" t="2778" r="5227" b="2778"/>
          <a:stretch/>
        </p:blipFill>
        <p:spPr>
          <a:xfrm>
            <a:off x="9398000" y="-20769"/>
            <a:ext cx="5207000" cy="82503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9884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Expected</a:t>
            </a: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 </a:t>
            </a:r>
            <a:r>
              <a:rPr lang="en-US" sz="4450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Impact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7937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3264218"/>
            <a:ext cx="31975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Revolutionize Support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Transform Urdu customer service with AI automation.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2281" y="3264218"/>
            <a:ext cx="28835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Scalable &amp; Accurate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Reliable performance under high demand.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User-Friendly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Easy and natural Urdu interactions.</a:t>
            </a:r>
            <a:endParaRPr lang="en-US" sz="1750" dirty="0"/>
          </a:p>
        </p:txBody>
      </p:sp>
      <p:pic>
        <p:nvPicPr>
          <p:cNvPr id="18" name="Picture 17" descr="A hand writing on a white board&#10;&#10;AI-generated content may be incorrect.">
            <a:extLst>
              <a:ext uri="{FF2B5EF4-FFF2-40B4-BE49-F238E27FC236}">
                <a16:creationId xmlns:a16="http://schemas.microsoft.com/office/drawing/2014/main" id="{6BD37CD3-8795-6140-0B54-1D9E300F6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875" y="9787"/>
            <a:ext cx="5474525" cy="82198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250877"/>
            <a:ext cx="70680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Conclusion &amp; Next Steps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Prototype Ready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AI agent prepared for pilot deployment.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2998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9373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Future Focus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Refine, test, and expand system capabilities.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7306" y="5125403"/>
            <a:ext cx="30057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Business Integration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Deploy across Pakistani business channels.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054451-CEE0-4BB5-2995-5D9BAD139B8E}"/>
              </a:ext>
            </a:extLst>
          </p:cNvPr>
          <p:cNvSpPr/>
          <p:nvPr/>
        </p:nvSpPr>
        <p:spPr>
          <a:xfrm>
            <a:off x="12801600" y="7598229"/>
            <a:ext cx="1828800" cy="631371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erson drawing a arrow with a person running&#10;&#10;AI-generated content may be incorrect.">
            <a:extLst>
              <a:ext uri="{FF2B5EF4-FFF2-40B4-BE49-F238E27FC236}">
                <a16:creationId xmlns:a16="http://schemas.microsoft.com/office/drawing/2014/main" id="{66CBEEF3-E5B6-0AE2-1A61-04D363DCB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E9D9D9-F02E-8EBB-98BE-4010097EDCF5}"/>
              </a:ext>
            </a:extLst>
          </p:cNvPr>
          <p:cNvSpPr txBox="1"/>
          <p:nvPr/>
        </p:nvSpPr>
        <p:spPr>
          <a:xfrm>
            <a:off x="279400" y="342900"/>
            <a:ext cx="138938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DDF032-071F-27A2-724F-BAA379C40645}"/>
              </a:ext>
            </a:extLst>
          </p:cNvPr>
          <p:cNvSpPr txBox="1"/>
          <p:nvPr/>
        </p:nvSpPr>
        <p:spPr>
          <a:xfrm>
            <a:off x="1330036" y="1401288"/>
            <a:ext cx="9642764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Tomorrow" panose="020B0604020202020204" charset="0"/>
              </a:rPr>
              <a:t>Have You Ever…</a:t>
            </a:r>
          </a:p>
          <a:p>
            <a:pPr>
              <a:buNone/>
            </a:pPr>
            <a:endParaRPr lang="en-US" b="1" dirty="0">
              <a:solidFill>
                <a:schemeClr val="bg2">
                  <a:lumMod val="75000"/>
                </a:schemeClr>
              </a:solidFill>
              <a:latin typeface="Tomorrow" panose="020B0604020202020204" charset="0"/>
            </a:endParaRPr>
          </a:p>
          <a:p>
            <a:pPr>
              <a:buNone/>
            </a:pPr>
            <a:endParaRPr lang="en-US" b="1" dirty="0">
              <a:solidFill>
                <a:schemeClr val="bg2">
                  <a:lumMod val="75000"/>
                </a:schemeClr>
              </a:solidFill>
              <a:latin typeface="Tomorrow" panose="020B0604020202020204" charset="0"/>
            </a:endParaRPr>
          </a:p>
          <a:p>
            <a:pPr>
              <a:buNone/>
            </a:pPr>
            <a:endParaRPr lang="en-US" b="1" dirty="0">
              <a:solidFill>
                <a:schemeClr val="bg2">
                  <a:lumMod val="75000"/>
                </a:schemeClr>
              </a:solidFill>
              <a:latin typeface="Tomorrow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Tomorrow" panose="020B0604020202020204" charset="0"/>
              </a:rPr>
              <a:t>Been called by a delivery company just to confirm your order?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Tomorrow" panose="020B0604020202020204" charset="0"/>
              </a:rPr>
              <a:t>Received a call from a hospital to verify your appointment details?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75000"/>
                  </a:schemeClr>
                </a:solidFill>
                <a:latin typeface="Tomorrow" panose="020B0604020202020204" charset="0"/>
              </a:rPr>
              <a:t>Got a customer service call for basic inquiries or follow-ups?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75000"/>
                </a:schemeClr>
              </a:solidFill>
              <a:latin typeface="Tomorrow" panose="020B0604020202020204" charset="0"/>
            </a:endParaRPr>
          </a:p>
          <a:p>
            <a:endParaRPr lang="en-US" dirty="0">
              <a:solidFill>
                <a:schemeClr val="bg2">
                  <a:lumMod val="75000"/>
                </a:schemeClr>
              </a:solidFill>
              <a:latin typeface="Tomorrow" panose="020B0604020202020204" charset="0"/>
            </a:endParaRPr>
          </a:p>
          <a:p>
            <a:endParaRPr lang="en-US" dirty="0">
              <a:solidFill>
                <a:schemeClr val="bg2">
                  <a:lumMod val="75000"/>
                </a:schemeClr>
              </a:solidFill>
              <a:latin typeface="Tomorrow" panose="020B0604020202020204" charset="0"/>
            </a:endParaRP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omorrow" panose="020B0604020202020204" charset="0"/>
              </a:rPr>
              <a:t>These routine calls no longer need a human — they can now be handled by AI.</a:t>
            </a:r>
          </a:p>
          <a:p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Tomorrow" panose="020B0604020202020204" charset="0"/>
              </a:rPr>
              <a:t>With Conversational AI, businesses can now automate these interactions — 24/7, reliably, and in natural Urdu speech.</a:t>
            </a:r>
          </a:p>
        </p:txBody>
      </p:sp>
    </p:spTree>
    <p:extLst>
      <p:ext uri="{BB962C8B-B14F-4D97-AF65-F5344CB8AC3E}">
        <p14:creationId xmlns:p14="http://schemas.microsoft.com/office/powerpoint/2010/main" val="2061925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111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Project Overview</a:t>
            </a:r>
            <a:endParaRPr lang="en-US" sz="4450" b="1" dirty="0"/>
          </a:p>
        </p:txBody>
      </p:sp>
      <p:sp>
        <p:nvSpPr>
          <p:cNvPr id="4" name="Shape 1"/>
          <p:cNvSpPr/>
          <p:nvPr/>
        </p:nvSpPr>
        <p:spPr>
          <a:xfrm>
            <a:off x="62801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AI Urdu Agent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73185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Converses naturally in Urdu via voice and text.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3986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Automation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Automates customer interactions for Pakistani businesses.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22222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Multi-Channel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Integrates with calls, SMS, and web chat.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EAD3F4-F222-560F-FB62-FE3D0791676E}"/>
              </a:ext>
            </a:extLst>
          </p:cNvPr>
          <p:cNvSpPr/>
          <p:nvPr/>
        </p:nvSpPr>
        <p:spPr>
          <a:xfrm>
            <a:off x="12801600" y="7609804"/>
            <a:ext cx="1828800" cy="631371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erson wearing headphones&#10;&#10;AI-generated content may be incorrect.">
            <a:extLst>
              <a:ext uri="{FF2B5EF4-FFF2-40B4-BE49-F238E27FC236}">
                <a16:creationId xmlns:a16="http://schemas.microsoft.com/office/drawing/2014/main" id="{4A5D463A-272B-5BAA-1B7C-4311202923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89" t="2778" r="5227" b="2778"/>
          <a:stretch/>
        </p:blipFill>
        <p:spPr>
          <a:xfrm>
            <a:off x="0" y="0"/>
            <a:ext cx="5207000" cy="825036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Core Idea &amp; Goals</a:t>
            </a:r>
            <a:endParaRPr lang="en-US" sz="4450" b="1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Core Idea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24/7 automated support, sales, and ticketing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Seamless Urdu voice and text interaction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Scalable and reliable under high loads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Primary Goals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Fluent Urdu understanding and generation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Automate support, inquiries, appointments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Integrate with CRM, schedulers, databases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Ensure high scalability and reliability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CC9F6C-E872-5CCF-ABED-AEBB30E13CB4}"/>
              </a:ext>
            </a:extLst>
          </p:cNvPr>
          <p:cNvSpPr/>
          <p:nvPr/>
        </p:nvSpPr>
        <p:spPr>
          <a:xfrm>
            <a:off x="12801600" y="7598229"/>
            <a:ext cx="1828800" cy="631371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047512"/>
            <a:ext cx="60258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Tools &amp; Technologies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645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017306" y="21743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Language Models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266473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LLaMA</a:t>
            </a: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 , Mistral or any other closed source model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4812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017306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Speech to Text  &amp; Text to Speech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017306" y="404955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OpenAI Whisper, Custom Urdu STT &amp; TTS, Google Cloud TTS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86608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017306" y="4943951"/>
            <a:ext cx="29385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Backend &amp; Frontend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43437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FastAPI, Flask, React.js, Streamlit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5090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017306" y="6328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Database &amp; Cloud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8191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SQL/NoSQL, Excel prototype, AWS, GCP, Azure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1A30D6-ED12-D4A4-8B4C-699D0B54B146}"/>
              </a:ext>
            </a:extLst>
          </p:cNvPr>
          <p:cNvSpPr/>
          <p:nvPr/>
        </p:nvSpPr>
        <p:spPr>
          <a:xfrm>
            <a:off x="12801600" y="7598229"/>
            <a:ext cx="1828800" cy="631371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person typing on a computer&#10;&#10;AI-generated content may be incorrect.">
            <a:extLst>
              <a:ext uri="{FF2B5EF4-FFF2-40B4-BE49-F238E27FC236}">
                <a16:creationId xmlns:a16="http://schemas.microsoft.com/office/drawing/2014/main" id="{E7598B5F-8445-1169-619C-23F44195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Methodology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Collect Urdu text and speech data.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505200"/>
            <a:ext cx="28720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Model Development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39956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Fine-tune LLM and integrate STT/TTS.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Architecture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356503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Voice→STT→LLM→TTS and text chat pipelines.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68022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Integration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268022" y="671738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Connect CRM, scheduling tools, knowledge base.</a:t>
            </a:r>
            <a:endParaRPr lang="en-US" sz="175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181FC4-B053-FF58-3694-901776F80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570016"/>
            <a:ext cx="5894903" cy="712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939658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buNone/>
            </a:pPr>
            <a:r>
              <a:rPr lang="en-US" sz="1750" dirty="0">
                <a:solidFill>
                  <a:schemeClr val="accent3">
                    <a:lumMod val="60000"/>
                    <a:lumOff val="40000"/>
                  </a:schemeClr>
                </a:solidFill>
                <a:latin typeface="Tomorrow" panose="020B0604020202020204" charset="0"/>
              </a:rPr>
              <a:t>.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C9C9C0"/>
              </a:solidFill>
              <a:latin typeface="Tomorrow" pitchFamily="34" charset="0"/>
              <a:ea typeface="Tomorrow" pitchFamily="34" charset="-122"/>
              <a:cs typeface="Tomorrow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A6BE4B-7907-7751-1E94-1438D3E01F70}"/>
              </a:ext>
            </a:extLst>
          </p:cNvPr>
          <p:cNvSpPr/>
          <p:nvPr/>
        </p:nvSpPr>
        <p:spPr>
          <a:xfrm>
            <a:off x="12564094" y="7505205"/>
            <a:ext cx="1983179" cy="641268"/>
          </a:xfrm>
          <a:prstGeom prst="rect">
            <a:avLst/>
          </a:prstGeom>
          <a:solidFill>
            <a:srgbClr val="1C1C1C"/>
          </a:solidFill>
          <a:ln>
            <a:solidFill>
              <a:srgbClr val="1C1C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system&#10;&#10;AI-generated content may be incorrect.">
            <a:extLst>
              <a:ext uri="{FF2B5EF4-FFF2-40B4-BE49-F238E27FC236}">
                <a16:creationId xmlns:a16="http://schemas.microsoft.com/office/drawing/2014/main" id="{B7EAE713-17BD-C144-EBF2-A635CEB79E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760"/>
          <a:stretch/>
        </p:blipFill>
        <p:spPr>
          <a:xfrm>
            <a:off x="948167" y="1187532"/>
            <a:ext cx="12695473" cy="66145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ADB770-05DE-3341-7DC9-C999CAE33F7F}"/>
              </a:ext>
            </a:extLst>
          </p:cNvPr>
          <p:cNvSpPr txBox="1"/>
          <p:nvPr/>
        </p:nvSpPr>
        <p:spPr>
          <a:xfrm>
            <a:off x="4714503" y="298349"/>
            <a:ext cx="6650182" cy="7466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EDEDE8"/>
                </a:solidFill>
                <a:latin typeface="Tomorrow Semi Bold" pitchFamily="34" charset="0"/>
              </a:rPr>
              <a:t>Agent Architecture</a:t>
            </a:r>
            <a:endParaRPr lang="en-US" sz="36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15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Evaluation Metrics</a:t>
            </a:r>
            <a:endParaRPr lang="en-US" sz="445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12456" y="6035635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631" y="4447461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46745" y="4447461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30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330" y="3485198"/>
            <a:ext cx="7825621" cy="7825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34920" y="6035635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3000" dirty="0"/>
          </a:p>
        </p:txBody>
      </p:sp>
      <p:sp>
        <p:nvSpPr>
          <p:cNvPr id="11" name="Text 5"/>
          <p:cNvSpPr/>
          <p:nvPr/>
        </p:nvSpPr>
        <p:spPr>
          <a:xfrm>
            <a:off x="878919" y="2901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Accuracy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3392091"/>
            <a:ext cx="30054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Correctness of understanding and response.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4224576" y="1993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Latency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4139446" y="248435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Response time for voice and text.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570351" y="1993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User Satisfaction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485221" y="248435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Feedback on usability and experience.</a:t>
            </a: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0916126" y="32645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830997" y="3754993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Concurrent interactions handled efficiently.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24CAB0-B221-606C-7B6B-972AC60BAB28}"/>
              </a:ext>
            </a:extLst>
          </p:cNvPr>
          <p:cNvSpPr/>
          <p:nvPr/>
        </p:nvSpPr>
        <p:spPr>
          <a:xfrm>
            <a:off x="12801600" y="7598229"/>
            <a:ext cx="1828800" cy="631371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79" y="560308"/>
            <a:ext cx="7640241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EDEDE8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Project Timeline &amp; Milestones</a:t>
            </a:r>
            <a:endParaRPr lang="en-US" sz="4000" b="1" dirty="0"/>
          </a:p>
        </p:txBody>
      </p:sp>
      <p:sp>
        <p:nvSpPr>
          <p:cNvPr id="3" name="Shape 1"/>
          <p:cNvSpPr/>
          <p:nvPr/>
        </p:nvSpPr>
        <p:spPr>
          <a:xfrm>
            <a:off x="7303770" y="1601629"/>
            <a:ext cx="22860" cy="6067663"/>
          </a:xfrm>
          <a:prstGeom prst="roundRect">
            <a:avLst>
              <a:gd name="adj" fmla="val 133358"/>
            </a:avLst>
          </a:prstGeom>
          <a:solidFill>
            <a:srgbClr val="55555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499860" y="1818799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55555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7086600" y="1601629"/>
            <a:ext cx="457200" cy="457200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7162800" y="16397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3758684" y="16713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Weeks 1–4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11279" y="21108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Data Collection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520940" y="3037999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55555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086600" y="2820829"/>
            <a:ext cx="457200" cy="457200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162800" y="2858929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8331279" y="289059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Weeks 5–14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8331279" y="3330059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Model Development: LLM fine-tune, STT/TTS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6499860" y="4088963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55555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3"/>
          <p:cNvSpPr/>
          <p:nvPr/>
        </p:nvSpPr>
        <p:spPr>
          <a:xfrm>
            <a:off x="7086600" y="3871793"/>
            <a:ext cx="457200" cy="457200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162800" y="390989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3758684" y="3941564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Weeks 15–20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11279" y="4381024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System Integration &amp; Architecture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20940" y="5139928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55555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086600" y="4922758"/>
            <a:ext cx="457200" cy="457200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7162800" y="4960858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4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331279" y="4992529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Weeks 21–24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8331279" y="5431988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Business-System Integration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99860" y="6190893"/>
            <a:ext cx="609600" cy="22860"/>
          </a:xfrm>
          <a:prstGeom prst="roundRect">
            <a:avLst>
              <a:gd name="adj" fmla="val 133358"/>
            </a:avLst>
          </a:prstGeom>
          <a:solidFill>
            <a:srgbClr val="55555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23"/>
          <p:cNvSpPr/>
          <p:nvPr/>
        </p:nvSpPr>
        <p:spPr>
          <a:xfrm>
            <a:off x="7086600" y="5973723"/>
            <a:ext cx="457200" cy="457200"/>
          </a:xfrm>
          <a:prstGeom prst="roundRect">
            <a:avLst>
              <a:gd name="adj" fmla="val 6668"/>
            </a:avLst>
          </a:prstGeom>
          <a:solidFill>
            <a:srgbClr val="3C3C3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6" name="Text 24"/>
          <p:cNvSpPr/>
          <p:nvPr/>
        </p:nvSpPr>
        <p:spPr>
          <a:xfrm>
            <a:off x="7162800" y="6011823"/>
            <a:ext cx="304800" cy="381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5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3758684" y="6043493"/>
            <a:ext cx="254043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2000" dirty="0">
                <a:solidFill>
                  <a:srgbClr val="C9C9C0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Weeks 25–26</a:t>
            </a:r>
            <a:endParaRPr lang="en-US" sz="2000" dirty="0"/>
          </a:p>
        </p:txBody>
      </p:sp>
      <p:sp>
        <p:nvSpPr>
          <p:cNvPr id="28" name="Text 26"/>
          <p:cNvSpPr/>
          <p:nvPr/>
        </p:nvSpPr>
        <p:spPr>
          <a:xfrm>
            <a:off x="711279" y="6482953"/>
            <a:ext cx="5587841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C9C9C0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Testing, Deployment &amp; Monitoring</a:t>
            </a:r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794D53B-46C1-4773-7956-29EA4A9186D9}"/>
              </a:ext>
            </a:extLst>
          </p:cNvPr>
          <p:cNvSpPr/>
          <p:nvPr/>
        </p:nvSpPr>
        <p:spPr>
          <a:xfrm>
            <a:off x="12801600" y="7598229"/>
            <a:ext cx="1828800" cy="631371"/>
          </a:xfrm>
          <a:prstGeom prst="rect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428</Words>
  <Application>Microsoft Office PowerPoint</Application>
  <PresentationFormat>Custom</PresentationFormat>
  <Paragraphs>133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Tomorrow</vt:lpstr>
      <vt:lpstr>Tomorrow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Muhammad  Huzaifa</cp:lastModifiedBy>
  <cp:revision>3</cp:revision>
  <dcterms:created xsi:type="dcterms:W3CDTF">2025-05-17T13:27:07Z</dcterms:created>
  <dcterms:modified xsi:type="dcterms:W3CDTF">2025-05-17T16:48:46Z</dcterms:modified>
</cp:coreProperties>
</file>